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298" r:id="rId4"/>
    <p:sldId id="301" r:id="rId5"/>
    <p:sldId id="302" r:id="rId6"/>
    <p:sldId id="303" r:id="rId7"/>
    <p:sldId id="306" r:id="rId8"/>
    <p:sldId id="307" r:id="rId9"/>
    <p:sldId id="368" r:id="rId10"/>
    <p:sldId id="364" r:id="rId11"/>
    <p:sldId id="365" r:id="rId12"/>
    <p:sldId id="366" r:id="rId13"/>
    <p:sldId id="367" r:id="rId14"/>
    <p:sldId id="369" r:id="rId15"/>
    <p:sldId id="370" r:id="rId16"/>
    <p:sldId id="312" r:id="rId17"/>
    <p:sldId id="313" r:id="rId18"/>
    <p:sldId id="314" r:id="rId19"/>
    <p:sldId id="315" r:id="rId20"/>
    <p:sldId id="316" r:id="rId21"/>
    <p:sldId id="317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58" r:id="rId45"/>
    <p:sldId id="359" r:id="rId46"/>
    <p:sldId id="360" r:id="rId47"/>
    <p:sldId id="361" r:id="rId48"/>
    <p:sldId id="362" r:id="rId49"/>
    <p:sldId id="363" r:id="rId50"/>
    <p:sldId id="344" r:id="rId51"/>
    <p:sldId id="357" r:id="rId52"/>
    <p:sldId id="345" r:id="rId53"/>
    <p:sldId id="346" r:id="rId54"/>
    <p:sldId id="347" r:id="rId55"/>
    <p:sldId id="348" r:id="rId56"/>
    <p:sldId id="349" r:id="rId57"/>
    <p:sldId id="371" r:id="rId58"/>
    <p:sldId id="350" r:id="rId59"/>
    <p:sldId id="351" r:id="rId60"/>
    <p:sldId id="352" r:id="rId61"/>
    <p:sldId id="353" r:id="rId62"/>
    <p:sldId id="354" r:id="rId6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1" autoAdjust="0"/>
    <p:restoredTop sz="94660"/>
  </p:normalViewPr>
  <p:slideViewPr>
    <p:cSldViewPr>
      <p:cViewPr varScale="1">
        <p:scale>
          <a:sx n="75" d="100"/>
          <a:sy n="75" d="100"/>
        </p:scale>
        <p:origin x="1056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8FD361E-2EC2-4614-AF63-733ECFBA2B63}" type="datetimeFigureOut">
              <a:rPr lang="en-US"/>
              <a:pPr>
                <a:defRPr/>
              </a:pPr>
              <a:t>5/29/2017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D489AB1-EA20-4E47-8C65-5CE209A05FA3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3306291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gray">
          <a:xfrm>
            <a:off x="0" y="0"/>
            <a:ext cx="9144000" cy="51577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vi-VN" altLang="vi-VN" smtClean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gray">
          <a:xfrm>
            <a:off x="1262063" y="0"/>
            <a:ext cx="2362200" cy="4953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72549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vi-V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gray">
          <a:xfrm>
            <a:off x="304800" y="2400300"/>
            <a:ext cx="8458200" cy="11049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vi-VN" altLang="vi-VN" smtClean="0"/>
          </a:p>
        </p:txBody>
      </p:sp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3490913"/>
            <a:ext cx="1258888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2"/>
          <p:cNvSpPr>
            <a:spLocks noChangeArrowheads="1"/>
          </p:cNvSpPr>
          <p:nvPr/>
        </p:nvSpPr>
        <p:spPr bwMode="gray">
          <a:xfrm>
            <a:off x="1276350" y="4941888"/>
            <a:ext cx="7867650" cy="217487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vi-VN" altLang="vi-VN" smtClean="0"/>
          </a:p>
        </p:txBody>
      </p:sp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281113" y="4927600"/>
            <a:ext cx="2370137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4"/>
          <p:cNvSpPr>
            <a:spLocks noChangeArrowheads="1"/>
          </p:cNvSpPr>
          <p:nvPr/>
        </p:nvSpPr>
        <p:spPr bwMode="gray">
          <a:xfrm>
            <a:off x="304800" y="304800"/>
            <a:ext cx="8534400" cy="43434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vi-VN" altLang="vi-VN" smtClean="0"/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gray">
          <a:xfrm>
            <a:off x="7391400" y="914400"/>
            <a:ext cx="1600200" cy="14478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vi-VN" altLang="vi-VN" smtClean="0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gray">
          <a:xfrm>
            <a:off x="8305800" y="0"/>
            <a:ext cx="76200" cy="17526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vi-VN" altLang="vi-VN" smtClean="0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57200" y="2590800"/>
            <a:ext cx="8229600" cy="6858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733800"/>
            <a:ext cx="58674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3" name="Rectangle 7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400800"/>
            <a:ext cx="2133600" cy="320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FB92B54-5DC5-428D-BA4A-0D973A76FC31}" type="datetime1">
              <a:rPr lang="en-US"/>
              <a:pPr>
                <a:defRPr/>
              </a:pPr>
              <a:t>5/29/2017</a:t>
            </a:fld>
            <a:endParaRPr lang="en-US"/>
          </a:p>
        </p:txBody>
      </p:sp>
      <p:sp>
        <p:nvSpPr>
          <p:cNvPr id="14" name="Rectangle 8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400800"/>
            <a:ext cx="2895600" cy="320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Advanced Controls</a:t>
            </a:r>
          </a:p>
        </p:txBody>
      </p:sp>
      <p:sp>
        <p:nvSpPr>
          <p:cNvPr id="15" name="Rectangle 9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400800"/>
            <a:ext cx="2133600" cy="320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05FAD77-AE6C-40C2-9D13-B04C9E7D8FAF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95346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83055E-850D-4B49-B399-A3D780577730}" type="datetime1">
              <a:rPr lang="en-US"/>
              <a:pPr>
                <a:defRPr/>
              </a:pPr>
              <a:t>5/29/2017</a:t>
            </a:fld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Advanced Controls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7AFAA-2164-495F-ACB6-16ED5D215E30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262726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6191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6191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AF4D9-49C0-411E-AE05-24BDC7A403CD}" type="datetime1">
              <a:rPr lang="en-US"/>
              <a:pPr>
                <a:defRPr/>
              </a:pPr>
              <a:t>5/29/2017</a:t>
            </a:fld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Advanced Controls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3D8FD3-19F9-466C-ABCE-4F9B2FD118AE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804935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vi-VN" altLang="vi-VN" smtClean="0"/>
          </a:p>
        </p:txBody>
      </p:sp>
      <p:graphicFrame>
        <p:nvGraphicFramePr>
          <p:cNvPr id="5" name="Object 1"/>
          <p:cNvGraphicFramePr>
            <a:graphicFrameLocks noChangeAspect="1"/>
          </p:cNvGraphicFramePr>
          <p:nvPr/>
        </p:nvGraphicFramePr>
        <p:xfrm>
          <a:off x="8215313" y="285750"/>
          <a:ext cx="8477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37" name="Bitmap Image" r:id="rId3" imgW="1380952" imgH="609524" progId="PBrush">
                  <p:embed/>
                </p:oleObj>
              </mc:Choice>
              <mc:Fallback>
                <p:oleObj name="Bitmap Image" r:id="rId3" imgW="1380952" imgH="60952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5313" y="285750"/>
                        <a:ext cx="8477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F4D0E-ECD4-416C-B3F7-C8147D08BB2E}" type="datetime1">
              <a:rPr lang="en-US"/>
              <a:pPr>
                <a:defRPr/>
              </a:pPr>
              <a:t>5/29/2017</a:t>
            </a:fld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Advanced Controls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E51E77-E1D2-4EBF-9BD0-9619EA2358BB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77909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3E83B-B008-4C3D-A097-4DA98593DD0E}" type="datetime1">
              <a:rPr lang="en-US"/>
              <a:pPr>
                <a:defRPr/>
              </a:pPr>
              <a:t>5/29/2017</a:t>
            </a:fld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Advanced Controls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CBE775-1E78-4706-B5A0-61C2FB200F28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58512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5026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5026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9E57EE-1DF6-4F8A-9EB4-76284BD7B492}" type="datetime1">
              <a:rPr lang="en-US"/>
              <a:pPr>
                <a:defRPr/>
              </a:pPr>
              <a:t>5/29/2017</a:t>
            </a:fld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Advanced Controls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AEC7F0-CDB9-40D9-9E56-7FE035A85243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622720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E7EE10-5F7D-41AF-AFA7-45E5501C75CB}" type="datetime1">
              <a:rPr lang="en-US"/>
              <a:pPr>
                <a:defRPr/>
              </a:pPr>
              <a:t>5/29/2017</a:t>
            </a:fld>
            <a:endParaRPr 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Advanced Controls</a:t>
            </a: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A00F33-E8E5-429F-8E93-EB22406422AE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289824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DE59DB-3DE5-4F3B-8C32-70467EDADAA0}" type="datetime1">
              <a:rPr lang="en-US"/>
              <a:pPr>
                <a:defRPr/>
              </a:pPr>
              <a:t>5/29/2017</a:t>
            </a:fld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Advanced Controls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A5FA8-CEF9-4473-BCF5-3FDDED264340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68670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0208EF-F78A-40C4-9DCB-1F5EAA9F0327}" type="datetime1">
              <a:rPr lang="en-US"/>
              <a:pPr>
                <a:defRPr/>
              </a:pPr>
              <a:t>5/29/2017</a:t>
            </a:fld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Advanced Controls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854A6F-5DF3-41B5-84E4-3523DEBC5183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210774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DB6DA5-DE87-4F8D-BF91-CCF4CF95EF2E}" type="datetime1">
              <a:rPr lang="en-US"/>
              <a:pPr>
                <a:defRPr/>
              </a:pPr>
              <a:t>5/29/2017</a:t>
            </a:fld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Advanced Controls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963407-EC91-4F32-80F1-9D3E68F789F4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802512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vi-V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9FCDF8-2A95-4785-9E27-885EC1B2AB87}" type="datetime1">
              <a:rPr lang="en-US"/>
              <a:pPr>
                <a:defRPr/>
              </a:pPr>
              <a:t>5/29/2017</a:t>
            </a:fld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Advanced Controls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C53EF7-FC11-4E87-A4CA-D73F0D83F2D1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4081844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39216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gray">
          <a:xfrm>
            <a:off x="0" y="9525"/>
            <a:ext cx="9144000" cy="10287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vi-VN" altLang="vi-VN" smtClean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gray">
          <a:xfrm>
            <a:off x="1447800" y="0"/>
            <a:ext cx="7696200" cy="8794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vi-VN" altLang="vi-VN" smtClean="0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gray">
          <a:xfrm>
            <a:off x="0" y="158750"/>
            <a:ext cx="9144000" cy="60325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vi-VN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gray">
          <a:xfrm>
            <a:off x="0" y="1143000"/>
            <a:ext cx="228600" cy="57150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vi-VN"/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gray">
          <a:xfrm>
            <a:off x="8686800" y="0"/>
            <a:ext cx="76200" cy="6096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vi-VN" altLang="vi-VN" smtClean="0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371600"/>
            <a:ext cx="8229600" cy="502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 smtClean="0"/>
              <a:t>Click to edit Master text styles</a:t>
            </a:r>
          </a:p>
          <a:p>
            <a:pPr lvl="1"/>
            <a:r>
              <a:rPr lang="en-US" altLang="vi-VN" smtClean="0"/>
              <a:t>Second level</a:t>
            </a:r>
          </a:p>
          <a:p>
            <a:pPr lvl="2"/>
            <a:r>
              <a:rPr lang="en-US" altLang="vi-VN" smtClean="0"/>
              <a:t>Third level</a:t>
            </a:r>
          </a:p>
          <a:p>
            <a:pPr lvl="3"/>
            <a:r>
              <a:rPr lang="en-US" altLang="vi-VN" smtClean="0"/>
              <a:t>Fourth level</a:t>
            </a:r>
          </a:p>
          <a:p>
            <a:pPr lvl="4"/>
            <a:r>
              <a:rPr lang="en-US" altLang="vi-VN" smtClean="0"/>
              <a:t>Fifth level</a:t>
            </a:r>
          </a:p>
        </p:txBody>
      </p:sp>
      <p:sp>
        <p:nvSpPr>
          <p:cNvPr id="32776" name="Rectangle 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52145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BD9B5E5-4A98-4244-9EB6-964B601EE67C}" type="datetime1">
              <a:rPr lang="en-US"/>
              <a:pPr>
                <a:defRPr/>
              </a:pPr>
              <a:t>5/29/2017</a:t>
            </a:fld>
            <a:endParaRPr lang="en-US"/>
          </a:p>
        </p:txBody>
      </p:sp>
      <p:sp>
        <p:nvSpPr>
          <p:cNvPr id="32777" name="Rectangle 9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521450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Advanced Controls</a:t>
            </a:r>
          </a:p>
        </p:txBody>
      </p:sp>
      <p:sp>
        <p:nvSpPr>
          <p:cNvPr id="32778" name="Rectangle 10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6553200" y="652145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B5EB33C6-6AF3-4A0C-AA26-20BE9109145F}" type="slidenum">
              <a:rPr lang="en-US" altLang="vi-VN"/>
              <a:pPr>
                <a:defRPr/>
              </a:pPr>
              <a:t>‹#›</a:t>
            </a:fld>
            <a:endParaRPr lang="en-US" altLang="vi-VN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gray">
          <a:xfrm>
            <a:off x="0" y="0"/>
            <a:ext cx="14478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vi-VN" altLang="vi-VN" smtClean="0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1243013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7" name="Rectangle 13"/>
          <p:cNvSpPr>
            <a:spLocks noChangeArrowheads="1"/>
          </p:cNvSpPr>
          <p:nvPr/>
        </p:nvSpPr>
        <p:spPr bwMode="gray">
          <a:xfrm>
            <a:off x="0" y="1035050"/>
            <a:ext cx="1447800" cy="228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vi-VN" altLang="vi-VN" smtClean="0"/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title"/>
          </p:nvPr>
        </p:nvSpPr>
        <p:spPr bwMode="gray">
          <a:xfrm>
            <a:off x="1447800" y="206375"/>
            <a:ext cx="6858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nimBg="1"/>
      <p:bldP spid="32774" grpId="0" animBg="1"/>
    </p:bld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 2" panose="05020102010507070707" pitchFamily="18" charset="2"/>
        <a:buChar char=""/>
        <a:defRPr sz="24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 2" panose="05020102010507070707" pitchFamily="18" charset="2"/>
        <a:buChar char=""/>
        <a:defRPr sz="2000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rgbClr val="000000"/>
          </a:solidFill>
          <a:latin typeface="+mn-lt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vi-VN" sz="3200" b="1" smtClean="0"/>
              <a:t>Windows Forms and Basic Controls</a:t>
            </a:r>
          </a:p>
        </p:txBody>
      </p:sp>
      <p:sp>
        <p:nvSpPr>
          <p:cNvPr id="51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BD52988-14B0-4890-BE10-DA48E8FD81A1}" type="slidenum">
              <a:rPr lang="en-US" altLang="vi-VN" sz="140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vi-VN" sz="1400" smtClean="0">
              <a:solidFill>
                <a:schemeClr val="tx1"/>
              </a:solidFill>
            </a:endParaRPr>
          </a:p>
        </p:txBody>
      </p:sp>
      <p:sp>
        <p:nvSpPr>
          <p:cNvPr id="512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8400" y="6400800"/>
            <a:ext cx="4267200" cy="32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tx1"/>
                </a:solidFill>
              </a:rPr>
              <a:t>Windows Forms and Basic Controls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Types of Controls</a:t>
            </a:r>
            <a:endParaRPr lang="vi-VN" altLang="vi-VN" smtClean="0"/>
          </a:p>
        </p:txBody>
      </p:sp>
      <p:sp>
        <p:nvSpPr>
          <p:cNvPr id="14340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42FEA0-26DB-40B5-95AC-827DBFC1D358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6400" y="11430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Value Setting Controls</a:t>
            </a:r>
            <a:endParaRPr lang="vi-V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374" t="24000" r="30000" b="14000"/>
          <a:stretch/>
        </p:blipFill>
        <p:spPr>
          <a:xfrm>
            <a:off x="914400" y="1670080"/>
            <a:ext cx="7391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1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Types of Controls</a:t>
            </a:r>
            <a:endParaRPr lang="vi-VN" altLang="vi-VN" smtClean="0"/>
          </a:p>
        </p:txBody>
      </p:sp>
      <p:sp>
        <p:nvSpPr>
          <p:cNvPr id="14340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42FEA0-26DB-40B5-95AC-827DBFC1D358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400" y="11430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Selection List Controls</a:t>
            </a:r>
            <a:endParaRPr lang="vi-V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250" t="29001" r="12500" b="13000"/>
          <a:stretch/>
        </p:blipFill>
        <p:spPr>
          <a:xfrm>
            <a:off x="1219200" y="1784380"/>
            <a:ext cx="7467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Types of Controls</a:t>
            </a:r>
            <a:endParaRPr lang="vi-VN" altLang="vi-VN" smtClean="0"/>
          </a:p>
        </p:txBody>
      </p:sp>
      <p:sp>
        <p:nvSpPr>
          <p:cNvPr id="14340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42FEA0-26DB-40B5-95AC-827DBFC1D358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400" y="11430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Grouping Controls</a:t>
            </a:r>
            <a:endParaRPr lang="vi-VN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625" t="23000" r="28125" b="15000"/>
          <a:stretch/>
        </p:blipFill>
        <p:spPr>
          <a:xfrm>
            <a:off x="1600200" y="1797050"/>
            <a:ext cx="56388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3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Types of Controls</a:t>
            </a:r>
            <a:endParaRPr lang="vi-VN" altLang="vi-VN" smtClean="0"/>
          </a:p>
        </p:txBody>
      </p:sp>
      <p:sp>
        <p:nvSpPr>
          <p:cNvPr id="14340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42FEA0-26DB-40B5-95AC-827DBFC1D358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400" y="11430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Graphic Controls</a:t>
            </a:r>
            <a:endParaRPr lang="vi-VN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000" t="29000" r="23125" b="16000"/>
          <a:stretch/>
        </p:blipFill>
        <p:spPr>
          <a:xfrm>
            <a:off x="1892300" y="1752600"/>
            <a:ext cx="5715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9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Types of Controls</a:t>
            </a:r>
            <a:endParaRPr lang="vi-VN" altLang="vi-VN" smtClean="0"/>
          </a:p>
        </p:txBody>
      </p:sp>
      <p:sp>
        <p:nvSpPr>
          <p:cNvPr id="14340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42FEA0-26DB-40B5-95AC-827DBFC1D358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400" y="11430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Menu Controls</a:t>
            </a:r>
            <a:endParaRPr lang="vi-VN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4953000" cy="43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Types of Controls</a:t>
            </a:r>
            <a:endParaRPr lang="vi-VN" altLang="vi-VN" smtClean="0"/>
          </a:p>
        </p:txBody>
      </p:sp>
      <p:sp>
        <p:nvSpPr>
          <p:cNvPr id="14340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42FEA0-26DB-40B5-95AC-827DBFC1D358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400" y="11430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Date Setting Controls</a:t>
            </a:r>
            <a:endParaRPr lang="vi-VN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20935"/>
            <a:ext cx="62484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Basic Controls</a:t>
            </a:r>
            <a:endParaRPr lang="vi-VN" altLang="vi-VN" smtClean="0"/>
          </a:p>
        </p:txBody>
      </p:sp>
      <p:sp>
        <p:nvSpPr>
          <p:cNvPr id="19460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EF84838-BD28-4918-902E-267B8C663ACB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19461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9"/>
          <a:stretch/>
        </p:blipFill>
        <p:spPr bwMode="auto">
          <a:xfrm>
            <a:off x="838200" y="1295401"/>
            <a:ext cx="73152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657600"/>
            <a:ext cx="44100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Label Control</a:t>
            </a:r>
            <a:endParaRPr lang="vi-VN" altLang="vi-VN" smtClean="0"/>
          </a:p>
        </p:txBody>
      </p:sp>
      <p:sp>
        <p:nvSpPr>
          <p:cNvPr id="20484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A7DA57-BB16-4983-B252-B5B9CE6F69E1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2048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143000"/>
            <a:ext cx="4610100" cy="465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TextBox 2"/>
          <p:cNvSpPr txBox="1">
            <a:spLocks noChangeArrowheads="1"/>
          </p:cNvSpPr>
          <p:nvPr/>
        </p:nvSpPr>
        <p:spPr bwMode="auto">
          <a:xfrm>
            <a:off x="609600" y="1524000"/>
            <a:ext cx="4114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vi-VN"/>
              <a:t>The Label control is a control that is used to show detailed information, which cannot be modified by the user.</a:t>
            </a:r>
            <a:endParaRPr lang="vi-VN" altLang="vi-VN"/>
          </a:p>
        </p:txBody>
      </p:sp>
      <p:sp>
        <p:nvSpPr>
          <p:cNvPr id="20487" name="TextBox 6"/>
          <p:cNvSpPr txBox="1">
            <a:spLocks noChangeArrowheads="1"/>
          </p:cNvSpPr>
          <p:nvPr/>
        </p:nvSpPr>
        <p:spPr bwMode="auto">
          <a:xfrm>
            <a:off x="609600" y="4773613"/>
            <a:ext cx="43434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vi-VN" sz="1800" i="1"/>
              <a:t>Syntax: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vi-VN" sz="1800" b="1"/>
              <a:t>  Label &lt;objectName&gt; = new Label();</a:t>
            </a:r>
          </a:p>
          <a:p>
            <a:pPr>
              <a:spcBef>
                <a:spcPct val="0"/>
              </a:spcBef>
              <a:buFontTx/>
              <a:buNone/>
            </a:pPr>
            <a:endParaRPr lang="vi-VN" altLang="vi-VN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Label Control</a:t>
            </a:r>
            <a:endParaRPr lang="vi-VN" altLang="vi-VN" smtClean="0"/>
          </a:p>
        </p:txBody>
      </p:sp>
      <p:sp>
        <p:nvSpPr>
          <p:cNvPr id="21508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2C70001-F424-4A99-A282-0F6499ED1820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grpSp>
        <p:nvGrpSpPr>
          <p:cNvPr id="21509" name="Group 6"/>
          <p:cNvGrpSpPr>
            <a:grpSpLocks/>
          </p:cNvGrpSpPr>
          <p:nvPr/>
        </p:nvGrpSpPr>
        <p:grpSpPr bwMode="auto">
          <a:xfrm>
            <a:off x="914400" y="1524000"/>
            <a:ext cx="7694613" cy="4648200"/>
            <a:chOff x="914400" y="1524000"/>
            <a:chExt cx="7694521" cy="4648200"/>
          </a:xfrm>
        </p:grpSpPr>
        <p:pic>
          <p:nvPicPr>
            <p:cNvPr id="21510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27" y="3539023"/>
              <a:ext cx="7653394" cy="2633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1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1524000"/>
              <a:ext cx="7671276" cy="2482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Label Control</a:t>
            </a:r>
            <a:endParaRPr lang="vi-VN" altLang="vi-VN" smtClean="0"/>
          </a:p>
        </p:txBody>
      </p:sp>
      <p:sp>
        <p:nvSpPr>
          <p:cNvPr id="22532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6CEE7D-182B-452E-9CE0-A6253283FA40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2253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1493838"/>
            <a:ext cx="42068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12888"/>
            <a:ext cx="40005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913188"/>
            <a:ext cx="64008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vi-VN" smtClean="0"/>
              <a:t>Objectives</a:t>
            </a:r>
            <a:endParaRPr lang="vi-VN" altLang="vi-VN" smtClean="0"/>
          </a:p>
        </p:txBody>
      </p:sp>
      <p:sp>
        <p:nvSpPr>
          <p:cNvPr id="6148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614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834267-1E60-4954-A05E-28C08D89964B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sp>
        <p:nvSpPr>
          <p:cNvPr id="6149" name="TextBox 8"/>
          <p:cNvSpPr txBox="1">
            <a:spLocks noChangeArrowheads="1"/>
          </p:cNvSpPr>
          <p:nvPr/>
        </p:nvSpPr>
        <p:spPr bwMode="auto">
          <a:xfrm>
            <a:off x="685800" y="1600200"/>
            <a:ext cx="58039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vi-VN" sz="2800" dirty="0">
                <a:solidFill>
                  <a:srgbClr val="C00000"/>
                </a:solidFill>
              </a:rPr>
              <a:t>In this module, you will learn about: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vi-VN" sz="2800" dirty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vi-VN" sz="2800" dirty="0">
                <a:solidFill>
                  <a:schemeClr val="tx1"/>
                </a:solidFill>
              </a:rPr>
              <a:t> Windows Forms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vi-VN" sz="2800" dirty="0">
                <a:solidFill>
                  <a:schemeClr val="tx1"/>
                </a:solidFill>
              </a:rPr>
              <a:t> “Form” class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vi-VN" sz="2800" dirty="0">
                <a:solidFill>
                  <a:schemeClr val="tx1"/>
                </a:solidFill>
              </a:rPr>
              <a:t> Types of Controls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vi-VN" sz="2800" dirty="0">
                <a:solidFill>
                  <a:schemeClr val="tx1"/>
                </a:solidFill>
              </a:rPr>
              <a:t> Basic Controls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vi-VN" sz="2800" dirty="0">
                <a:solidFill>
                  <a:schemeClr val="tx1"/>
                </a:solidFill>
              </a:rPr>
              <a:t> Value Setting Controls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vi-VN" sz="2800" dirty="0">
                <a:solidFill>
                  <a:schemeClr val="tx1"/>
                </a:solidFill>
              </a:rPr>
              <a:t> Selection List Controls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vi-VN" sz="2800" dirty="0">
                <a:solidFill>
                  <a:schemeClr val="tx1"/>
                </a:solidFill>
              </a:rPr>
              <a:t> Grouping Controls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vi-VN" sz="2800" dirty="0">
                <a:solidFill>
                  <a:schemeClr val="tx1"/>
                </a:solidFill>
              </a:rPr>
              <a:t> Graphic Controls</a:t>
            </a:r>
          </a:p>
        </p:txBody>
      </p:sp>
      <p:pic>
        <p:nvPicPr>
          <p:cNvPr id="615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089150"/>
            <a:ext cx="324802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 err="1" smtClean="0"/>
              <a:t>TextBox</a:t>
            </a:r>
            <a:r>
              <a:rPr lang="en-US" altLang="vi-VN" dirty="0" smtClean="0"/>
              <a:t> &amp; </a:t>
            </a:r>
            <a:r>
              <a:rPr lang="en-US" altLang="vi-VN" dirty="0" err="1" smtClean="0"/>
              <a:t>MaskedTextBox</a:t>
            </a:r>
            <a:r>
              <a:rPr lang="en-US" altLang="vi-VN" dirty="0" smtClean="0"/>
              <a:t> Controls</a:t>
            </a:r>
            <a:endParaRPr lang="vi-VN" altLang="vi-VN" dirty="0" smtClean="0"/>
          </a:p>
        </p:txBody>
      </p:sp>
      <p:sp>
        <p:nvSpPr>
          <p:cNvPr id="23556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2355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BA2452-ACAE-4953-A030-40DCC407CB1D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2355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7239000" cy="382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5"/>
          <a:stretch>
            <a:fillRect/>
          </a:stretch>
        </p:blipFill>
        <p:spPr bwMode="auto">
          <a:xfrm>
            <a:off x="7086600" y="2035175"/>
            <a:ext cx="1979613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TextBox Control</a:t>
            </a:r>
            <a:endParaRPr lang="vi-VN" altLang="vi-VN" smtClean="0"/>
          </a:p>
        </p:txBody>
      </p:sp>
      <p:sp>
        <p:nvSpPr>
          <p:cNvPr id="24580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648951-6040-482A-A0C7-1705E1997009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grpSp>
        <p:nvGrpSpPr>
          <p:cNvPr id="24581" name="Group 5"/>
          <p:cNvGrpSpPr>
            <a:grpSpLocks/>
          </p:cNvGrpSpPr>
          <p:nvPr/>
        </p:nvGrpSpPr>
        <p:grpSpPr bwMode="auto">
          <a:xfrm>
            <a:off x="914400" y="1371600"/>
            <a:ext cx="7696200" cy="4800600"/>
            <a:chOff x="1851660" y="2501265"/>
            <a:chExt cx="5476875" cy="3364230"/>
          </a:xfrm>
        </p:grpSpPr>
        <p:pic>
          <p:nvPicPr>
            <p:cNvPr id="2458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1660" y="2501265"/>
              <a:ext cx="5476875" cy="188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757" y="4351020"/>
              <a:ext cx="5419725" cy="151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TextBox Control</a:t>
            </a:r>
            <a:endParaRPr lang="vi-VN" altLang="vi-VN" smtClean="0"/>
          </a:p>
        </p:txBody>
      </p:sp>
      <p:sp>
        <p:nvSpPr>
          <p:cNvPr id="25604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5D1A73-EF39-4694-AF0E-254C24A18D9B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2560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75" y="1439863"/>
            <a:ext cx="4137025" cy="221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8" t="44093" r="42091" b="33102"/>
          <a:stretch>
            <a:fillRect/>
          </a:stretch>
        </p:blipFill>
        <p:spPr bwMode="auto">
          <a:xfrm>
            <a:off x="1066800" y="3979863"/>
            <a:ext cx="7110413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439863"/>
            <a:ext cx="4381500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MaskedTextBox Control</a:t>
            </a:r>
            <a:endParaRPr lang="vi-VN" altLang="vi-VN" smtClean="0"/>
          </a:p>
        </p:txBody>
      </p:sp>
      <p:sp>
        <p:nvSpPr>
          <p:cNvPr id="26628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2662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242493-EDB4-48A1-9C0A-84735BB6B5E8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grpSp>
        <p:nvGrpSpPr>
          <p:cNvPr id="26629" name="Group 6"/>
          <p:cNvGrpSpPr>
            <a:grpSpLocks/>
          </p:cNvGrpSpPr>
          <p:nvPr/>
        </p:nvGrpSpPr>
        <p:grpSpPr bwMode="auto">
          <a:xfrm>
            <a:off x="685800" y="1447800"/>
            <a:ext cx="8153400" cy="4724400"/>
            <a:chOff x="2076450" y="3086099"/>
            <a:chExt cx="4981575" cy="2628901"/>
          </a:xfrm>
        </p:grpSpPr>
        <p:pic>
          <p:nvPicPr>
            <p:cNvPr id="26630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6450" y="3086099"/>
              <a:ext cx="4962525" cy="771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1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975" y="3762375"/>
              <a:ext cx="4972050" cy="1952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MaskedTextBox Control</a:t>
            </a:r>
            <a:endParaRPr lang="vi-VN" altLang="vi-VN" smtClean="0"/>
          </a:p>
        </p:txBody>
      </p:sp>
      <p:sp>
        <p:nvSpPr>
          <p:cNvPr id="27652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BD8D788-B769-4D20-AD65-683E44DB73C2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2765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800"/>
            <a:ext cx="6781800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267200"/>
            <a:ext cx="6781800" cy="213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Button Control</a:t>
            </a:r>
            <a:endParaRPr lang="vi-VN" altLang="vi-VN" smtClean="0"/>
          </a:p>
        </p:txBody>
      </p:sp>
      <p:sp>
        <p:nvSpPr>
          <p:cNvPr id="28676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45C995-D74E-4EEE-A330-6C238DA45138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2867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54150"/>
            <a:ext cx="8486775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08300"/>
            <a:ext cx="2400300" cy="228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3" y="2827338"/>
            <a:ext cx="561657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Button Control</a:t>
            </a:r>
            <a:endParaRPr lang="vi-VN" altLang="vi-VN" smtClean="0"/>
          </a:p>
        </p:txBody>
      </p:sp>
      <p:sp>
        <p:nvSpPr>
          <p:cNvPr id="29700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2969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7EA8F9-0B54-43D4-8426-4A753936C77B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grpSp>
        <p:nvGrpSpPr>
          <p:cNvPr id="29701" name="Group 6"/>
          <p:cNvGrpSpPr>
            <a:grpSpLocks/>
          </p:cNvGrpSpPr>
          <p:nvPr/>
        </p:nvGrpSpPr>
        <p:grpSpPr bwMode="auto">
          <a:xfrm>
            <a:off x="685800" y="1447800"/>
            <a:ext cx="8001000" cy="4572000"/>
            <a:chOff x="685800" y="1447800"/>
            <a:chExt cx="8001000" cy="4572000"/>
          </a:xfrm>
        </p:grpSpPr>
        <p:pic>
          <p:nvPicPr>
            <p:cNvPr id="2970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8064" b="19350"/>
            <a:stretch>
              <a:fillRect/>
            </a:stretch>
          </p:blipFill>
          <p:spPr bwMode="auto">
            <a:xfrm>
              <a:off x="685800" y="1447800"/>
              <a:ext cx="80010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126" y="2160424"/>
              <a:ext cx="7986346" cy="3859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Button Control</a:t>
            </a:r>
            <a:endParaRPr lang="vi-VN" altLang="vi-VN" smtClean="0"/>
          </a:p>
        </p:txBody>
      </p:sp>
      <p:sp>
        <p:nvSpPr>
          <p:cNvPr id="30724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3B67FB-F58F-40C0-8680-C5AA90EE8419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3072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484313"/>
            <a:ext cx="4257675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458913"/>
            <a:ext cx="4267200" cy="197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17000" r="23125" b="39000"/>
          <a:stretch>
            <a:fillRect/>
          </a:stretch>
        </p:blipFill>
        <p:spPr bwMode="auto">
          <a:xfrm>
            <a:off x="742950" y="3632200"/>
            <a:ext cx="73533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ListBox &amp; ComboBox Controls</a:t>
            </a:r>
            <a:endParaRPr lang="vi-VN" altLang="vi-VN" smtClean="0"/>
          </a:p>
        </p:txBody>
      </p:sp>
      <p:sp>
        <p:nvSpPr>
          <p:cNvPr id="31748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D19F55-087E-4906-ACF5-6E0C9780812D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317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47950"/>
            <a:ext cx="7467600" cy="373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TextBox 2"/>
          <p:cNvSpPr txBox="1">
            <a:spLocks noChangeArrowheads="1"/>
          </p:cNvSpPr>
          <p:nvPr/>
        </p:nvSpPr>
        <p:spPr bwMode="auto">
          <a:xfrm>
            <a:off x="685800" y="1371600"/>
            <a:ext cx="8153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vi-VN" sz="1800"/>
              <a:t>The ListBox control is a control used to select a single value or multiple values from the given list of values.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vi-VN" sz="1800"/>
              <a:t>The ComboBox control is similar to the ListBox control, but it allows you to select only one value at a time.</a:t>
            </a:r>
            <a:endParaRPr lang="vi-VN" altLang="vi-VN"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ListBox Control</a:t>
            </a:r>
            <a:endParaRPr lang="vi-VN" altLang="vi-VN" smtClean="0"/>
          </a:p>
        </p:txBody>
      </p:sp>
      <p:sp>
        <p:nvSpPr>
          <p:cNvPr id="32772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EE39DC-9142-4D63-A59B-9384B7C9681C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grpSp>
        <p:nvGrpSpPr>
          <p:cNvPr id="32773" name="Group 4"/>
          <p:cNvGrpSpPr>
            <a:grpSpLocks/>
          </p:cNvGrpSpPr>
          <p:nvPr/>
        </p:nvGrpSpPr>
        <p:grpSpPr bwMode="auto">
          <a:xfrm>
            <a:off x="914400" y="1230313"/>
            <a:ext cx="7239000" cy="5170487"/>
            <a:chOff x="1905000" y="2638425"/>
            <a:chExt cx="5343525" cy="3981450"/>
          </a:xfrm>
        </p:grpSpPr>
        <p:pic>
          <p:nvPicPr>
            <p:cNvPr id="32774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4050" y="2638425"/>
              <a:ext cx="5324475" cy="155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5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4191000"/>
              <a:ext cx="5314950" cy="2428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Windows Forms</a:t>
            </a:r>
            <a:endParaRPr lang="vi-VN" altLang="vi-VN" smtClean="0"/>
          </a:p>
        </p:txBody>
      </p:sp>
      <p:sp>
        <p:nvSpPr>
          <p:cNvPr id="7174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71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B73FDD-BB8B-41F5-98E3-76795A147042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717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 t="5135" r="6335" b="40321"/>
          <a:stretch>
            <a:fillRect/>
          </a:stretch>
        </p:blipFill>
        <p:spPr bwMode="auto">
          <a:xfrm>
            <a:off x="685800" y="1295401"/>
            <a:ext cx="7924800" cy="2056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"/>
          <a:stretch/>
        </p:blipFill>
        <p:spPr bwMode="auto">
          <a:xfrm>
            <a:off x="5486400" y="3276600"/>
            <a:ext cx="3124200" cy="310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ListBox Control</a:t>
            </a:r>
            <a:endParaRPr lang="vi-VN" altLang="vi-VN" smtClean="0"/>
          </a:p>
        </p:txBody>
      </p:sp>
      <p:sp>
        <p:nvSpPr>
          <p:cNvPr id="33796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3379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2BAF86D-1935-492C-9E41-B021A77965DE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337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371600"/>
            <a:ext cx="63436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3689350"/>
            <a:ext cx="63436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ComboBox Control</a:t>
            </a:r>
            <a:endParaRPr lang="vi-VN" altLang="vi-VN" smtClean="0"/>
          </a:p>
        </p:txBody>
      </p:sp>
      <p:sp>
        <p:nvSpPr>
          <p:cNvPr id="34820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4790D0-4CD4-4991-9357-A087BE4C1E18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grpSp>
        <p:nvGrpSpPr>
          <p:cNvPr id="34821" name="Group 4"/>
          <p:cNvGrpSpPr>
            <a:grpSpLocks/>
          </p:cNvGrpSpPr>
          <p:nvPr/>
        </p:nvGrpSpPr>
        <p:grpSpPr bwMode="auto">
          <a:xfrm>
            <a:off x="723900" y="1524000"/>
            <a:ext cx="7810500" cy="4800600"/>
            <a:chOff x="1928812" y="2747962"/>
            <a:chExt cx="5295900" cy="3500438"/>
          </a:xfrm>
        </p:grpSpPr>
        <p:pic>
          <p:nvPicPr>
            <p:cNvPr id="34822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8812" y="4114800"/>
              <a:ext cx="5286375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8337" y="2747962"/>
              <a:ext cx="5286375" cy="145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ComboBox Control</a:t>
            </a:r>
            <a:endParaRPr lang="vi-VN" altLang="vi-VN" smtClean="0"/>
          </a:p>
        </p:txBody>
      </p:sp>
      <p:sp>
        <p:nvSpPr>
          <p:cNvPr id="35844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3584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4DFCC9-262C-4B1A-B08D-277F535728E2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3584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65500"/>
            <a:ext cx="7543800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7543800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Value Setting Controls</a:t>
            </a:r>
            <a:endParaRPr lang="vi-VN" altLang="vi-VN" smtClean="0"/>
          </a:p>
        </p:txBody>
      </p:sp>
      <p:sp>
        <p:nvSpPr>
          <p:cNvPr id="39940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8D87FC-C779-4D3A-9EA8-C10B447DF7F9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3994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21"/>
          <a:stretch>
            <a:fillRect/>
          </a:stretch>
        </p:blipFill>
        <p:spPr bwMode="auto">
          <a:xfrm>
            <a:off x="492125" y="1376363"/>
            <a:ext cx="8194675" cy="26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1943100"/>
            <a:ext cx="3429000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RadioButton Control</a:t>
            </a:r>
            <a:endParaRPr lang="vi-VN" altLang="vi-VN" smtClean="0"/>
          </a:p>
        </p:txBody>
      </p:sp>
      <p:sp>
        <p:nvSpPr>
          <p:cNvPr id="40964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503862-4BAD-498E-BE50-F77A21241320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sp>
        <p:nvSpPr>
          <p:cNvPr id="40965" name="TextBox 4"/>
          <p:cNvSpPr txBox="1">
            <a:spLocks noChangeArrowheads="1"/>
          </p:cNvSpPr>
          <p:nvPr/>
        </p:nvSpPr>
        <p:spPr bwMode="auto">
          <a:xfrm>
            <a:off x="685800" y="1322388"/>
            <a:ext cx="8153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vi-VN"/>
              <a:t>The RadioButton control allows the user to select a single value from the given set of values.</a:t>
            </a:r>
            <a:endParaRPr lang="vi-VN" altLang="vi-VN"/>
          </a:p>
        </p:txBody>
      </p:sp>
      <p:pic>
        <p:nvPicPr>
          <p:cNvPr id="4096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425" y="1905000"/>
            <a:ext cx="2212975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590800"/>
            <a:ext cx="4786312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RadioButton Control</a:t>
            </a:r>
            <a:endParaRPr lang="vi-VN" altLang="vi-VN" smtClean="0"/>
          </a:p>
        </p:txBody>
      </p:sp>
      <p:sp>
        <p:nvSpPr>
          <p:cNvPr id="41988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06B44C-6C31-4062-A3BA-B7A8E3D198EE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4198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1752600"/>
            <a:ext cx="794067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RadioButton Control</a:t>
            </a:r>
            <a:endParaRPr lang="vi-VN" altLang="vi-VN" smtClean="0"/>
          </a:p>
        </p:txBody>
      </p:sp>
      <p:sp>
        <p:nvSpPr>
          <p:cNvPr id="43012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430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8A652F-1454-4272-8F18-35E03A274E8F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4301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84325"/>
            <a:ext cx="6934200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419600"/>
            <a:ext cx="6934200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CheckBox Control</a:t>
            </a:r>
            <a:endParaRPr lang="vi-VN" altLang="vi-VN" smtClean="0"/>
          </a:p>
        </p:txBody>
      </p:sp>
      <p:sp>
        <p:nvSpPr>
          <p:cNvPr id="44036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4403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016998E-7BA8-4B5F-9984-017A47B6B4BF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sp>
        <p:nvSpPr>
          <p:cNvPr id="44037" name="TextBox 4"/>
          <p:cNvSpPr txBox="1">
            <a:spLocks noChangeArrowheads="1"/>
          </p:cNvSpPr>
          <p:nvPr/>
        </p:nvSpPr>
        <p:spPr bwMode="auto">
          <a:xfrm>
            <a:off x="685800" y="1322388"/>
            <a:ext cx="8153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vi-VN"/>
              <a:t>The CheckBox control allows you to accept multiple values from a list of values.</a:t>
            </a:r>
            <a:endParaRPr lang="vi-VN" altLang="vi-VN"/>
          </a:p>
        </p:txBody>
      </p:sp>
      <p:pic>
        <p:nvPicPr>
          <p:cNvPr id="4403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14600"/>
            <a:ext cx="4953000" cy="375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05000"/>
            <a:ext cx="2286000" cy="447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CheckBox Control</a:t>
            </a:r>
            <a:endParaRPr lang="vi-VN" altLang="vi-VN" smtClean="0"/>
          </a:p>
        </p:txBody>
      </p:sp>
      <p:sp>
        <p:nvSpPr>
          <p:cNvPr id="45060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58E62F-DA08-4EF7-8EA6-8F8144A35D6F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4506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70167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CheckBox Control</a:t>
            </a:r>
            <a:endParaRPr lang="vi-VN" altLang="vi-VN" smtClean="0"/>
          </a:p>
        </p:txBody>
      </p:sp>
      <p:sp>
        <p:nvSpPr>
          <p:cNvPr id="46084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4608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DB189C6-23CD-4080-BD3F-BB1010F2BDBF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4608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6550"/>
            <a:ext cx="64008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619500"/>
            <a:ext cx="64008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68338"/>
            <a:ext cx="4055820" cy="355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Windows Forms</a:t>
            </a:r>
            <a:endParaRPr lang="vi-VN" altLang="vi-VN" smtClean="0"/>
          </a:p>
        </p:txBody>
      </p:sp>
      <p:sp>
        <p:nvSpPr>
          <p:cNvPr id="8197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819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7888FA-C808-4A6D-A089-760DCEA8EFFB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819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7039" r="1370" b="48507"/>
          <a:stretch/>
        </p:blipFill>
        <p:spPr bwMode="auto">
          <a:xfrm>
            <a:off x="533399" y="1344950"/>
            <a:ext cx="8153401" cy="155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620" y="2723817"/>
            <a:ext cx="4554779" cy="360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CheckedListBox Control</a:t>
            </a:r>
            <a:endParaRPr lang="vi-VN" altLang="vi-VN" smtClean="0"/>
          </a:p>
        </p:txBody>
      </p:sp>
      <p:sp>
        <p:nvSpPr>
          <p:cNvPr id="47108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105B688-1C09-4C1E-AAF1-2723A356D719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4710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136650"/>
            <a:ext cx="24384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TextBox 5"/>
          <p:cNvSpPr txBox="1">
            <a:spLocks noChangeArrowheads="1"/>
          </p:cNvSpPr>
          <p:nvPr/>
        </p:nvSpPr>
        <p:spPr bwMode="auto">
          <a:xfrm>
            <a:off x="685800" y="1524000"/>
            <a:ext cx="50292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vi-VN"/>
              <a:t>The CheckedListBox control is a combination of the ListBox and CheckBox controls and is used to select multiple values from a list of values.</a:t>
            </a:r>
            <a:endParaRPr lang="vi-VN" altLang="vi-V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CheckedListBox Control</a:t>
            </a:r>
            <a:endParaRPr lang="vi-VN" altLang="vi-VN" smtClean="0"/>
          </a:p>
        </p:txBody>
      </p:sp>
      <p:sp>
        <p:nvSpPr>
          <p:cNvPr id="48132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3568923-1C89-4FA3-A87F-FBD205BBEB08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grpSp>
        <p:nvGrpSpPr>
          <p:cNvPr id="48133" name="Group 1"/>
          <p:cNvGrpSpPr>
            <a:grpSpLocks/>
          </p:cNvGrpSpPr>
          <p:nvPr/>
        </p:nvGrpSpPr>
        <p:grpSpPr bwMode="auto">
          <a:xfrm>
            <a:off x="1066800" y="1600200"/>
            <a:ext cx="7239000" cy="4343400"/>
            <a:chOff x="1800225" y="2438400"/>
            <a:chExt cx="5238750" cy="3429000"/>
          </a:xfrm>
        </p:grpSpPr>
        <p:pic>
          <p:nvPicPr>
            <p:cNvPr id="4813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0" y="4210050"/>
              <a:ext cx="5219700" cy="165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3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225" y="2438400"/>
              <a:ext cx="5238750" cy="188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CheckedListBox Control</a:t>
            </a:r>
            <a:endParaRPr lang="vi-VN" altLang="vi-VN" smtClean="0"/>
          </a:p>
        </p:txBody>
      </p:sp>
      <p:sp>
        <p:nvSpPr>
          <p:cNvPr id="49156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4915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595389-DC49-4B92-92DA-96CDD4E1F40D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grpSp>
        <p:nvGrpSpPr>
          <p:cNvPr id="49157" name="Group 4"/>
          <p:cNvGrpSpPr>
            <a:grpSpLocks/>
          </p:cNvGrpSpPr>
          <p:nvPr/>
        </p:nvGrpSpPr>
        <p:grpSpPr bwMode="auto">
          <a:xfrm>
            <a:off x="990600" y="1535113"/>
            <a:ext cx="7534275" cy="4484687"/>
            <a:chOff x="1905000" y="1524000"/>
            <a:chExt cx="5248275" cy="3086100"/>
          </a:xfrm>
        </p:grpSpPr>
        <p:pic>
          <p:nvPicPr>
            <p:cNvPr id="49158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2247900"/>
              <a:ext cx="5229225" cy="236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159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1524000"/>
              <a:ext cx="5248275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CheckedListBox Control</a:t>
            </a:r>
            <a:endParaRPr lang="vi-VN" altLang="vi-VN" smtClean="0"/>
          </a:p>
        </p:txBody>
      </p:sp>
      <p:sp>
        <p:nvSpPr>
          <p:cNvPr id="50180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918B20D-E2A3-4189-9159-B13B07FFE1AD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5018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694613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vi-VN" smtClean="0"/>
              <a:t>Selection List Controls</a:t>
            </a:r>
          </a:p>
        </p:txBody>
      </p:sp>
      <p:sp>
        <p:nvSpPr>
          <p:cNvPr id="51206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5120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6B4D19C-3B5C-4BB6-A387-C1D5366B559B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51203" name="Content Placeholder 3" descr="PPT14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0" y="3163888"/>
            <a:ext cx="2286000" cy="2403475"/>
          </a:xfrm>
        </p:spPr>
      </p:pic>
      <p:pic>
        <p:nvPicPr>
          <p:cNvPr id="51204" name="Picture 5" descr="PPT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86106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vi-VN" smtClean="0"/>
              <a:t>NumericUpDown Control</a:t>
            </a:r>
          </a:p>
        </p:txBody>
      </p:sp>
      <p:sp>
        <p:nvSpPr>
          <p:cNvPr id="52230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5222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CCFE0C-47C0-4EBA-857A-AEC1D7E37EB9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52227" name="Content Placeholder 3" descr="PPT1A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51313" y="1219200"/>
            <a:ext cx="4992687" cy="3200400"/>
          </a:xfrm>
        </p:spPr>
      </p:pic>
      <p:sp>
        <p:nvSpPr>
          <p:cNvPr id="52229" name="TextBox 7"/>
          <p:cNvSpPr txBox="1">
            <a:spLocks noChangeArrowheads="1"/>
          </p:cNvSpPr>
          <p:nvPr/>
        </p:nvSpPr>
        <p:spPr bwMode="auto">
          <a:xfrm>
            <a:off x="1524000" y="4800600"/>
            <a:ext cx="61864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vi-VN">
                <a:solidFill>
                  <a:schemeClr val="tx1"/>
                </a:solidFill>
              </a:rPr>
              <a:t> Allows you to select numeric values from a range of values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vi-VN">
                <a:solidFill>
                  <a:schemeClr val="tx1"/>
                </a:solidFill>
              </a:rPr>
              <a:t> Select only a single values of a time</a:t>
            </a:r>
            <a:endParaRPr lang="vi-VN" altLang="vi-V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vi-VN" smtClean="0"/>
              <a:t>NumericUpDown Control</a:t>
            </a:r>
          </a:p>
        </p:txBody>
      </p:sp>
      <p:sp>
        <p:nvSpPr>
          <p:cNvPr id="53254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23985B7-C26A-43F5-8455-2F6BA9FCE39F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53251" name="Content Placeholder 5" descr="PPT21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295400"/>
            <a:ext cx="6710363" cy="2498725"/>
          </a:xfrm>
        </p:spPr>
      </p:pic>
      <p:pic>
        <p:nvPicPr>
          <p:cNvPr id="53253" name="Picture 6" descr="PPT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0"/>
            <a:ext cx="7364413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vi-VN" smtClean="0"/>
              <a:t>NumericUpDown Control</a:t>
            </a:r>
          </a:p>
        </p:txBody>
      </p:sp>
      <p:sp>
        <p:nvSpPr>
          <p:cNvPr id="54279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D2F8C4-ADBB-4363-9731-1FE2D9CB0647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54276" name="Picture 6" descr="PPT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971800"/>
            <a:ext cx="680878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8" descr="PPT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16475"/>
            <a:ext cx="68580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1600"/>
            <a:ext cx="7035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vi-VN" smtClean="0"/>
              <a:t>DomainUpDown Control</a:t>
            </a:r>
          </a:p>
        </p:txBody>
      </p:sp>
      <p:sp>
        <p:nvSpPr>
          <p:cNvPr id="55304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2BB080-DF0E-4F88-88FA-B48F471D87B1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55300" name="Content Placeholder 7" descr="PPT2E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72300" y="1143000"/>
            <a:ext cx="2171700" cy="4435475"/>
          </a:xfrm>
        </p:spPr>
      </p:pic>
      <p:pic>
        <p:nvPicPr>
          <p:cNvPr id="55301" name="Picture 9" descr="PPT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895600"/>
            <a:ext cx="278447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2" name="TextBox 11"/>
          <p:cNvSpPr txBox="1">
            <a:spLocks noChangeArrowheads="1"/>
          </p:cNvSpPr>
          <p:nvPr/>
        </p:nvSpPr>
        <p:spPr bwMode="auto">
          <a:xfrm>
            <a:off x="457200" y="1447800"/>
            <a:ext cx="61864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vi-VN">
                <a:solidFill>
                  <a:schemeClr val="tx1"/>
                </a:solidFill>
              </a:rPr>
              <a:t> Allows you to select text values from a range of values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vi-VN">
                <a:solidFill>
                  <a:schemeClr val="tx1"/>
                </a:solidFill>
              </a:rPr>
              <a:t> Select only a single values of a time</a:t>
            </a:r>
            <a:endParaRPr lang="vi-VN" altLang="vi-VN">
              <a:solidFill>
                <a:schemeClr val="tx1"/>
              </a:solidFill>
            </a:endParaRPr>
          </a:p>
        </p:txBody>
      </p:sp>
      <p:pic>
        <p:nvPicPr>
          <p:cNvPr id="5530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505200"/>
            <a:ext cx="237013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vi-VN" smtClean="0"/>
              <a:t>DomainUpDown Control</a:t>
            </a:r>
          </a:p>
        </p:txBody>
      </p:sp>
      <p:sp>
        <p:nvSpPr>
          <p:cNvPr id="56325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6E30409-D653-430B-96B3-89AA7F337828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56324" name="Content Placeholder 6" descr="PPT42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7800"/>
            <a:ext cx="7273925" cy="4505325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“Form” Class</a:t>
            </a:r>
            <a:endParaRPr lang="vi-VN" altLang="vi-VN" smtClean="0"/>
          </a:p>
        </p:txBody>
      </p:sp>
      <p:sp>
        <p:nvSpPr>
          <p:cNvPr id="9220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92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2EDB864-4BF1-4C7B-8F72-FBDFB4B426DF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922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90"/>
          <a:stretch>
            <a:fillRect/>
          </a:stretch>
        </p:blipFill>
        <p:spPr bwMode="auto">
          <a:xfrm>
            <a:off x="609599" y="1333500"/>
            <a:ext cx="8049613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3313112"/>
            <a:ext cx="2447925" cy="2305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300411"/>
            <a:ext cx="3609975" cy="2238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Grouping Controls</a:t>
            </a:r>
            <a:endParaRPr lang="vi-VN" altLang="vi-VN" smtClean="0"/>
          </a:p>
        </p:txBody>
      </p:sp>
      <p:sp>
        <p:nvSpPr>
          <p:cNvPr id="57348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5734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4F37CA6-5655-420F-A8E7-04A7B0AEBE63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5734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965450"/>
            <a:ext cx="5638800" cy="354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1219200"/>
            <a:ext cx="7654925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Panel Control</a:t>
            </a:r>
            <a:endParaRPr lang="vi-VN" altLang="vi-VN" smtClean="0"/>
          </a:p>
        </p:txBody>
      </p:sp>
      <p:sp>
        <p:nvSpPr>
          <p:cNvPr id="58372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55646E-DB68-4098-9F23-AAD6D7AE7CB3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583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05200"/>
            <a:ext cx="3124200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579563"/>
            <a:ext cx="7543800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Panel Control</a:t>
            </a:r>
            <a:endParaRPr lang="vi-VN" altLang="vi-VN" smtClean="0"/>
          </a:p>
        </p:txBody>
      </p:sp>
      <p:sp>
        <p:nvSpPr>
          <p:cNvPr id="59396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9CA42E-A337-4DE3-8AEE-405E10704E9D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grpSp>
        <p:nvGrpSpPr>
          <p:cNvPr id="59397" name="Group 3"/>
          <p:cNvGrpSpPr>
            <a:grpSpLocks/>
          </p:cNvGrpSpPr>
          <p:nvPr/>
        </p:nvGrpSpPr>
        <p:grpSpPr bwMode="auto">
          <a:xfrm>
            <a:off x="1203325" y="1752600"/>
            <a:ext cx="7102475" cy="4191000"/>
            <a:chOff x="1928812" y="2505075"/>
            <a:chExt cx="5286375" cy="2952750"/>
          </a:xfrm>
        </p:grpSpPr>
        <p:pic>
          <p:nvPicPr>
            <p:cNvPr id="59398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8337" y="3048000"/>
              <a:ext cx="5267325" cy="2409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399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8812" y="2505075"/>
              <a:ext cx="5286375" cy="184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Panel Control</a:t>
            </a:r>
            <a:endParaRPr lang="vi-VN" altLang="vi-VN" smtClean="0"/>
          </a:p>
        </p:txBody>
      </p:sp>
      <p:sp>
        <p:nvSpPr>
          <p:cNvPr id="60420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604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6129627-59F6-4710-B4A2-D6A26EDFA6F6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6042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3657600"/>
            <a:ext cx="65563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1677988"/>
            <a:ext cx="6556375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GroupBox Control</a:t>
            </a:r>
            <a:endParaRPr lang="vi-VN" altLang="vi-VN" smtClean="0"/>
          </a:p>
        </p:txBody>
      </p:sp>
      <p:sp>
        <p:nvSpPr>
          <p:cNvPr id="61444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CF605E-092C-4B9A-AF2C-0DFAA4105173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6144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31925"/>
            <a:ext cx="725487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3074988"/>
            <a:ext cx="3216275" cy="279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998788"/>
            <a:ext cx="5195888" cy="318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GroupBox Control</a:t>
            </a:r>
            <a:endParaRPr lang="vi-VN" altLang="vi-VN" smtClean="0"/>
          </a:p>
        </p:txBody>
      </p:sp>
      <p:sp>
        <p:nvSpPr>
          <p:cNvPr id="62468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DEE81C-905C-4859-8AD9-9A7947F2FE90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6246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73723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GroupBox Control</a:t>
            </a:r>
            <a:endParaRPr lang="vi-VN" altLang="vi-VN" smtClean="0"/>
          </a:p>
        </p:txBody>
      </p:sp>
      <p:sp>
        <p:nvSpPr>
          <p:cNvPr id="63492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6349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A34FEA-EE2F-4C0F-B77D-4A4A2DD11333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6349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60525"/>
            <a:ext cx="6562725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794125"/>
            <a:ext cx="6562725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 err="1" smtClean="0"/>
              <a:t>TabControl</a:t>
            </a:r>
            <a:endParaRPr lang="vi-VN" altLang="vi-VN" dirty="0" smtClean="0"/>
          </a:p>
        </p:txBody>
      </p:sp>
      <p:sp>
        <p:nvSpPr>
          <p:cNvPr id="6349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21450"/>
            <a:ext cx="3124200" cy="244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dirty="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6349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A34FEA-EE2F-4C0F-B77D-4A4A2DD11333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24000"/>
            <a:ext cx="6400800" cy="45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Graphic Controls</a:t>
            </a:r>
            <a:endParaRPr lang="vi-VN" altLang="vi-VN" smtClean="0"/>
          </a:p>
        </p:txBody>
      </p:sp>
      <p:sp>
        <p:nvSpPr>
          <p:cNvPr id="64516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BA97EB1-86DF-42A2-8247-DFB24A2FBAEB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6451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1676400"/>
            <a:ext cx="76009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43200"/>
            <a:ext cx="3452813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PictureBox Control</a:t>
            </a:r>
            <a:endParaRPr lang="vi-VN" altLang="vi-VN" smtClean="0"/>
          </a:p>
        </p:txBody>
      </p:sp>
      <p:sp>
        <p:nvSpPr>
          <p:cNvPr id="65540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B2E11C-9482-4B6D-9930-87BE5C05BA09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6554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30"/>
          <a:stretch>
            <a:fillRect/>
          </a:stretch>
        </p:blipFill>
        <p:spPr bwMode="auto">
          <a:xfrm>
            <a:off x="673100" y="1447800"/>
            <a:ext cx="5129213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447800"/>
            <a:ext cx="2706688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40050"/>
            <a:ext cx="327660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dirty="0"/>
              <a:t>Properties, Methods, </a:t>
            </a:r>
            <a:r>
              <a:rPr lang="en-US" altLang="vi-VN" dirty="0" smtClean="0"/>
              <a:t>Events</a:t>
            </a:r>
            <a:endParaRPr lang="vi-VN" altLang="vi-VN" dirty="0" smtClean="0"/>
          </a:p>
        </p:txBody>
      </p:sp>
      <p:sp>
        <p:nvSpPr>
          <p:cNvPr id="10244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53ED03-22AC-47A8-A08E-5E0C2FCFF52B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31518"/>
              </p:ext>
            </p:extLst>
          </p:nvPr>
        </p:nvGraphicFramePr>
        <p:xfrm>
          <a:off x="765175" y="1524000"/>
          <a:ext cx="2333625" cy="370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625"/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Properties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Name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Text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StartPosition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WindowState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FormBorderStyle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MinimizeBox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MaximizeBox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Icon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ShowInTaskbar</a:t>
                      </a:r>
                      <a:endParaRPr lang="en-US" sz="1800" dirty="0"/>
                    </a:p>
                  </a:txBody>
                  <a:tcPr marT="45700" marB="45700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531871"/>
              </p:ext>
            </p:extLst>
          </p:nvPr>
        </p:nvGraphicFramePr>
        <p:xfrm>
          <a:off x="3505200" y="1524000"/>
          <a:ext cx="2333625" cy="2224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625"/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Methods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Show()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ShowDialog</a:t>
                      </a:r>
                      <a:r>
                        <a:rPr lang="en-US" sz="1800" dirty="0" smtClean="0"/>
                        <a:t>()</a:t>
                      </a:r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Focus()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Hide()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Close()</a:t>
                      </a:r>
                      <a:endParaRPr lang="en-US" sz="1800" dirty="0"/>
                    </a:p>
                  </a:txBody>
                  <a:tcPr marT="45700" marB="45700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666066"/>
              </p:ext>
            </p:extLst>
          </p:nvPr>
        </p:nvGraphicFramePr>
        <p:xfrm>
          <a:off x="6172200" y="1524000"/>
          <a:ext cx="2333625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625"/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Events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Load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Shown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FormClosing</a:t>
                      </a:r>
                      <a:endParaRPr lang="en-US" sz="1800" dirty="0"/>
                    </a:p>
                  </a:txBody>
                  <a:tcPr marT="45700" marB="4570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PictureBox Control</a:t>
            </a:r>
            <a:endParaRPr lang="vi-VN" altLang="vi-VN" smtClean="0"/>
          </a:p>
        </p:txBody>
      </p:sp>
      <p:sp>
        <p:nvSpPr>
          <p:cNvPr id="66564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435377F-95DA-41FC-9EED-47C6AA49D721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grpSp>
        <p:nvGrpSpPr>
          <p:cNvPr id="66565" name="Group 3"/>
          <p:cNvGrpSpPr>
            <a:grpSpLocks/>
          </p:cNvGrpSpPr>
          <p:nvPr/>
        </p:nvGrpSpPr>
        <p:grpSpPr bwMode="auto">
          <a:xfrm>
            <a:off x="1219200" y="1524000"/>
            <a:ext cx="6858000" cy="4724400"/>
            <a:chOff x="2019300" y="590550"/>
            <a:chExt cx="5067300" cy="4024312"/>
          </a:xfrm>
        </p:grpSpPr>
        <p:pic>
          <p:nvPicPr>
            <p:cNvPr id="66566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825" y="2243137"/>
              <a:ext cx="5057775" cy="237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67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9300" y="590550"/>
              <a:ext cx="5067300" cy="1771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PictureBox Control</a:t>
            </a:r>
            <a:endParaRPr lang="vi-VN" altLang="vi-VN" smtClean="0"/>
          </a:p>
        </p:txBody>
      </p:sp>
      <p:sp>
        <p:nvSpPr>
          <p:cNvPr id="67588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D799CD-46F3-4172-8179-1238C8A94243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6758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3429000"/>
            <a:ext cx="665321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5" y="1600200"/>
            <a:ext cx="6665913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ImageList Component</a:t>
            </a:r>
            <a:endParaRPr lang="vi-VN" altLang="vi-VN" smtClean="0"/>
          </a:p>
        </p:txBody>
      </p:sp>
      <p:sp>
        <p:nvSpPr>
          <p:cNvPr id="68612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686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6D7A41-9579-425F-A151-9DD097E25CF2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6861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19200"/>
            <a:ext cx="4343400" cy="492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371600"/>
            <a:ext cx="4078287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322388"/>
            <a:ext cx="5489575" cy="363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Lifecycle of “Form” Class</a:t>
            </a:r>
            <a:endParaRPr lang="vi-VN" altLang="vi-VN" smtClean="0"/>
          </a:p>
        </p:txBody>
      </p:sp>
      <p:sp>
        <p:nvSpPr>
          <p:cNvPr id="13317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133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F2B4358-AAF3-4942-ABA2-5EF1AC05CA95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1331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1322388"/>
            <a:ext cx="30226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Types of Controls</a:t>
            </a:r>
            <a:endParaRPr lang="vi-VN" altLang="vi-VN" smtClean="0"/>
          </a:p>
        </p:txBody>
      </p:sp>
      <p:sp>
        <p:nvSpPr>
          <p:cNvPr id="14340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42FEA0-26DB-40B5-95AC-827DBFC1D358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pic>
        <p:nvPicPr>
          <p:cNvPr id="1434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119188"/>
            <a:ext cx="5172075" cy="474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841500"/>
            <a:ext cx="31178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 smtClean="0"/>
              <a:t>Types of Controls</a:t>
            </a:r>
            <a:endParaRPr lang="vi-VN" altLang="vi-VN" smtClean="0"/>
          </a:p>
        </p:txBody>
      </p:sp>
      <p:sp>
        <p:nvSpPr>
          <p:cNvPr id="14340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vi-VN" sz="1400" smtClean="0">
                <a:solidFill>
                  <a:schemeClr val="accent1"/>
                </a:solidFill>
              </a:rPr>
              <a:t>Windows Forms and Basic Controls</a:t>
            </a:r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42FEA0-26DB-40B5-95AC-827DBFC1D358}" type="slidenum">
              <a:rPr lang="en-US" altLang="vi-VN" sz="1400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vi-VN" sz="1400" smtClean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400" y="11430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Basic Controls</a:t>
            </a:r>
            <a:endParaRPr lang="vi-VN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375" t="26000" r="30625" b="14999"/>
          <a:stretch/>
        </p:blipFill>
        <p:spPr>
          <a:xfrm>
            <a:off x="1066800" y="1784380"/>
            <a:ext cx="6705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1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0.GioiThieuMonHoc">
  <a:themeElements>
    <a:clrScheme name="1_ms01_1 1">
      <a:dk1>
        <a:srgbClr val="1A1A70"/>
      </a:dk1>
      <a:lt1>
        <a:srgbClr val="FFFFFF"/>
      </a:lt1>
      <a:dk2>
        <a:srgbClr val="12449E"/>
      </a:dk2>
      <a:lt2>
        <a:srgbClr val="C0C0C0"/>
      </a:lt2>
      <a:accent1>
        <a:srgbClr val="3167D3"/>
      </a:accent1>
      <a:accent2>
        <a:srgbClr val="87A3E9"/>
      </a:accent2>
      <a:accent3>
        <a:srgbClr val="FFFFFF"/>
      </a:accent3>
      <a:accent4>
        <a:srgbClr val="14145F"/>
      </a:accent4>
      <a:accent5>
        <a:srgbClr val="ADB8E6"/>
      </a:accent5>
      <a:accent6>
        <a:srgbClr val="7A93D3"/>
      </a:accent6>
      <a:hlink>
        <a:srgbClr val="90B54D"/>
      </a:hlink>
      <a:folHlink>
        <a:srgbClr val="F6A23C"/>
      </a:folHlink>
    </a:clrScheme>
    <a:fontScheme name="1_ms01_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ms01_1 1">
        <a:dk1>
          <a:srgbClr val="1A1A70"/>
        </a:dk1>
        <a:lt1>
          <a:srgbClr val="FFFFFF"/>
        </a:lt1>
        <a:dk2>
          <a:srgbClr val="12449E"/>
        </a:dk2>
        <a:lt2>
          <a:srgbClr val="C0C0C0"/>
        </a:lt2>
        <a:accent1>
          <a:srgbClr val="3167D3"/>
        </a:accent1>
        <a:accent2>
          <a:srgbClr val="87A3E9"/>
        </a:accent2>
        <a:accent3>
          <a:srgbClr val="FFFFFF"/>
        </a:accent3>
        <a:accent4>
          <a:srgbClr val="14145F"/>
        </a:accent4>
        <a:accent5>
          <a:srgbClr val="ADB8E6"/>
        </a:accent5>
        <a:accent6>
          <a:srgbClr val="7A93D3"/>
        </a:accent6>
        <a:hlink>
          <a:srgbClr val="90B54D"/>
        </a:hlink>
        <a:folHlink>
          <a:srgbClr val="F6A2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s01_1 2">
        <a:dk1>
          <a:srgbClr val="0E5D92"/>
        </a:dk1>
        <a:lt1>
          <a:srgbClr val="FFFFFF"/>
        </a:lt1>
        <a:dk2>
          <a:srgbClr val="137C9D"/>
        </a:dk2>
        <a:lt2>
          <a:srgbClr val="C0C0C0"/>
        </a:lt2>
        <a:accent1>
          <a:srgbClr val="35AACF"/>
        </a:accent1>
        <a:accent2>
          <a:srgbClr val="75CDB2"/>
        </a:accent2>
        <a:accent3>
          <a:srgbClr val="FFFFFF"/>
        </a:accent3>
        <a:accent4>
          <a:srgbClr val="0A4E7C"/>
        </a:accent4>
        <a:accent5>
          <a:srgbClr val="AED2E4"/>
        </a:accent5>
        <a:accent6>
          <a:srgbClr val="69BAA1"/>
        </a:accent6>
        <a:hlink>
          <a:srgbClr val="E8C86E"/>
        </a:hlink>
        <a:folHlink>
          <a:srgbClr val="1E68D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s01_1 3">
        <a:dk1>
          <a:srgbClr val="164D60"/>
        </a:dk1>
        <a:lt1>
          <a:srgbClr val="FFFFFF"/>
        </a:lt1>
        <a:dk2>
          <a:srgbClr val="2A8486"/>
        </a:dk2>
        <a:lt2>
          <a:srgbClr val="C0C0C0"/>
        </a:lt2>
        <a:accent1>
          <a:srgbClr val="48BC77"/>
        </a:accent1>
        <a:accent2>
          <a:srgbClr val="ECCA4C"/>
        </a:accent2>
        <a:accent3>
          <a:srgbClr val="FFFFFF"/>
        </a:accent3>
        <a:accent4>
          <a:srgbClr val="114051"/>
        </a:accent4>
        <a:accent5>
          <a:srgbClr val="B1DABD"/>
        </a:accent5>
        <a:accent6>
          <a:srgbClr val="D6B744"/>
        </a:accent6>
        <a:hlink>
          <a:srgbClr val="3191E9"/>
        </a:hlink>
        <a:folHlink>
          <a:srgbClr val="E3694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Bai1_Basic Controls</Template>
  <TotalTime>954</TotalTime>
  <Words>778</Words>
  <Application>Microsoft Office PowerPoint</Application>
  <PresentationFormat>On-screen Show (4:3)</PresentationFormat>
  <Paragraphs>235</Paragraphs>
  <Slides>62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Wingdings</vt:lpstr>
      <vt:lpstr>Wingdings 2</vt:lpstr>
      <vt:lpstr>Ch0.GioiThieuMonHoc</vt:lpstr>
      <vt:lpstr>Bitmap Image</vt:lpstr>
      <vt:lpstr>Windows Forms and Basic Controls</vt:lpstr>
      <vt:lpstr>Objectives</vt:lpstr>
      <vt:lpstr>Windows Forms</vt:lpstr>
      <vt:lpstr>Windows Forms</vt:lpstr>
      <vt:lpstr>“Form” Class</vt:lpstr>
      <vt:lpstr>Properties, Methods, Events</vt:lpstr>
      <vt:lpstr>Lifecycle of “Form” Class</vt:lpstr>
      <vt:lpstr>Types of Controls</vt:lpstr>
      <vt:lpstr>Types of Controls</vt:lpstr>
      <vt:lpstr>Types of Controls</vt:lpstr>
      <vt:lpstr>Types of Controls</vt:lpstr>
      <vt:lpstr>Types of Controls</vt:lpstr>
      <vt:lpstr>Types of Controls</vt:lpstr>
      <vt:lpstr>Types of Controls</vt:lpstr>
      <vt:lpstr>Types of Controls</vt:lpstr>
      <vt:lpstr>Basic Controls</vt:lpstr>
      <vt:lpstr>Label Control</vt:lpstr>
      <vt:lpstr>Label Control</vt:lpstr>
      <vt:lpstr>Label Control</vt:lpstr>
      <vt:lpstr>TextBox &amp; MaskedTextBox Controls</vt:lpstr>
      <vt:lpstr>TextBox Control</vt:lpstr>
      <vt:lpstr>TextBox Control</vt:lpstr>
      <vt:lpstr>MaskedTextBox Control</vt:lpstr>
      <vt:lpstr>MaskedTextBox Control</vt:lpstr>
      <vt:lpstr>Button Control</vt:lpstr>
      <vt:lpstr>Button Control</vt:lpstr>
      <vt:lpstr>Button Control</vt:lpstr>
      <vt:lpstr>ListBox &amp; ComboBox Controls</vt:lpstr>
      <vt:lpstr>ListBox Control</vt:lpstr>
      <vt:lpstr>ListBox Control</vt:lpstr>
      <vt:lpstr>ComboBox Control</vt:lpstr>
      <vt:lpstr>ComboBox Control</vt:lpstr>
      <vt:lpstr>Value Setting Controls</vt:lpstr>
      <vt:lpstr>RadioButton Control</vt:lpstr>
      <vt:lpstr>RadioButton Control</vt:lpstr>
      <vt:lpstr>RadioButton Control</vt:lpstr>
      <vt:lpstr>CheckBox Control</vt:lpstr>
      <vt:lpstr>CheckBox Control</vt:lpstr>
      <vt:lpstr>CheckBox Control</vt:lpstr>
      <vt:lpstr>CheckedListBox Control</vt:lpstr>
      <vt:lpstr>CheckedListBox Control</vt:lpstr>
      <vt:lpstr>CheckedListBox Control</vt:lpstr>
      <vt:lpstr>CheckedListBox Control</vt:lpstr>
      <vt:lpstr>Selection List Controls</vt:lpstr>
      <vt:lpstr>NumericUpDown Control</vt:lpstr>
      <vt:lpstr>NumericUpDown Control</vt:lpstr>
      <vt:lpstr>NumericUpDown Control</vt:lpstr>
      <vt:lpstr>DomainUpDown Control</vt:lpstr>
      <vt:lpstr>DomainUpDown Control</vt:lpstr>
      <vt:lpstr>Grouping Controls</vt:lpstr>
      <vt:lpstr>Panel Control</vt:lpstr>
      <vt:lpstr>Panel Control</vt:lpstr>
      <vt:lpstr>Panel Control</vt:lpstr>
      <vt:lpstr>GroupBox Control</vt:lpstr>
      <vt:lpstr>GroupBox Control</vt:lpstr>
      <vt:lpstr>GroupBox Control</vt:lpstr>
      <vt:lpstr>TabControl</vt:lpstr>
      <vt:lpstr>Graphic Controls</vt:lpstr>
      <vt:lpstr>PictureBox Control</vt:lpstr>
      <vt:lpstr>PictureBox Control</vt:lpstr>
      <vt:lpstr>PictureBox Control</vt:lpstr>
      <vt:lpstr>ImageList Component</vt:lpstr>
    </vt:vector>
  </TitlesOfParts>
  <Company>Home PC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CONTROLS</dc:title>
  <dc:creator>User</dc:creator>
  <cp:lastModifiedBy>Admin</cp:lastModifiedBy>
  <cp:revision>313</cp:revision>
  <dcterms:created xsi:type="dcterms:W3CDTF">2008-07-27T04:00:29Z</dcterms:created>
  <dcterms:modified xsi:type="dcterms:W3CDTF">2017-05-29T07:49:21Z</dcterms:modified>
</cp:coreProperties>
</file>